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7"/>
  </p:notesMasterIdLst>
  <p:sldIdLst>
    <p:sldId id="419" r:id="rId3"/>
    <p:sldId id="482" r:id="rId4"/>
    <p:sldId id="504" r:id="rId5"/>
    <p:sldId id="422" r:id="rId6"/>
    <p:sldId id="505" r:id="rId7"/>
    <p:sldId id="507" r:id="rId8"/>
    <p:sldId id="462" r:id="rId9"/>
    <p:sldId id="427" r:id="rId10"/>
    <p:sldId id="486" r:id="rId11"/>
    <p:sldId id="432" r:id="rId12"/>
    <p:sldId id="433" r:id="rId13"/>
    <p:sldId id="446" r:id="rId14"/>
    <p:sldId id="508" r:id="rId15"/>
    <p:sldId id="457" r:id="rId16"/>
    <p:sldId id="436" r:id="rId17"/>
    <p:sldId id="448" r:id="rId18"/>
    <p:sldId id="472" r:id="rId19"/>
    <p:sldId id="494" r:id="rId20"/>
    <p:sldId id="509" r:id="rId21"/>
    <p:sldId id="502" r:id="rId22"/>
    <p:sldId id="510" r:id="rId23"/>
    <p:sldId id="487" r:id="rId24"/>
    <p:sldId id="440" r:id="rId25"/>
    <p:sldId id="416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79923"/>
    <a:srgbClr val="D60093"/>
    <a:srgbClr val="FFFF9F"/>
    <a:srgbClr val="C8D927"/>
    <a:srgbClr val="E4DF21"/>
    <a:srgbClr val="FF6600"/>
    <a:srgbClr val="FFFF66"/>
    <a:srgbClr val="000000"/>
    <a:srgbClr val="FF000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9.jpeg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audio" Target="../media/audio1.wav"/><Relationship Id="rId7" Type="http://schemas.openxmlformats.org/officeDocument/2006/relationships/slide" Target="slide2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2.xml"/><Relationship Id="rId5" Type="http://schemas.openxmlformats.org/officeDocument/2006/relationships/slide" Target="slide20.xml"/><Relationship Id="rId4" Type="http://schemas.openxmlformats.org/officeDocument/2006/relationships/slide" Target="slide12.xml"/><Relationship Id="rId9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4" Type="http://schemas.openxmlformats.org/officeDocument/2006/relationships/slide" Target="slide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28860" y="5072074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72000" y="5072074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715140" y="5072074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00034" y="1071546"/>
            <a:ext cx="77153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5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 面积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76888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357290" y="2285992"/>
            <a:ext cx="6215138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  面积单位间的进率 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85720" y="5000636"/>
            <a:ext cx="2159000" cy="1009650"/>
            <a:chOff x="684213" y="4868863"/>
            <a:chExt cx="2159000" cy="1009650"/>
          </a:xfrm>
        </p:grpSpPr>
        <p:sp>
          <p:nvSpPr>
            <p:cNvPr id="17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2143108" y="3500438"/>
            <a:ext cx="550072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第</a:t>
            </a:r>
            <a:r>
              <a:rPr lang="en-US" altLang="zh-CN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2</a:t>
            </a:r>
            <a:r>
              <a:rPr lang="zh-CN" altLang="en-US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+mn-ea"/>
                <a:ea typeface="+mn-ea"/>
              </a:rPr>
              <a:t>课时  解决问题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7158" y="642918"/>
            <a:ext cx="7991522" cy="4429156"/>
            <a:chOff x="357158" y="642918"/>
            <a:chExt cx="7991522" cy="4429156"/>
          </a:xfrm>
        </p:grpSpPr>
        <p:pic>
          <p:nvPicPr>
            <p:cNvPr id="14" name="图片 13" descr="1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072330" y="2714620"/>
              <a:ext cx="1276350" cy="1571636"/>
            </a:xfrm>
            <a:prstGeom prst="rect">
              <a:avLst/>
            </a:prstGeom>
          </p:spPr>
        </p:pic>
        <p:sp>
          <p:nvSpPr>
            <p:cNvPr id="21" name="云形标注 20"/>
            <p:cNvSpPr/>
            <p:nvPr/>
          </p:nvSpPr>
          <p:spPr>
            <a:xfrm>
              <a:off x="357158" y="642918"/>
              <a:ext cx="6215106" cy="4429156"/>
            </a:xfrm>
            <a:prstGeom prst="cloudCallout">
              <a:avLst>
                <a:gd name="adj1" fmla="val 60437"/>
                <a:gd name="adj2" fmla="val 6463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      这节课我们用长方形、正方形的面积和周长的知识解决了生活中的实际问题。要认真分析题意</a:t>
              </a:r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想好先算什么</a:t>
              </a:r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再算什么</a:t>
              </a:r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最后解决问题。 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643306" y="142852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857224" y="986837"/>
            <a:ext cx="48577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28596" y="1643050"/>
            <a:ext cx="5072098" cy="3032932"/>
            <a:chOff x="529875" y="1142984"/>
            <a:chExt cx="7146513" cy="3604436"/>
          </a:xfrm>
        </p:grpSpPr>
        <p:sp>
          <p:nvSpPr>
            <p:cNvPr id="92" name="TextBox 91"/>
            <p:cNvSpPr txBox="1"/>
            <p:nvPr/>
          </p:nvSpPr>
          <p:spPr>
            <a:xfrm>
              <a:off x="529875" y="1142984"/>
              <a:ext cx="785818" cy="76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lnSpc>
                  <a:spcPct val="150000"/>
                </a:lnSpc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4.   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175530" y="1142984"/>
              <a:ext cx="6500858" cy="3604436"/>
              <a:chOff x="1389844" y="1357298"/>
              <a:chExt cx="6500858" cy="3604436"/>
            </a:xfrm>
          </p:grpSpPr>
          <p:pic>
            <p:nvPicPr>
              <p:cNvPr id="15" name="图片 14" descr="1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389844" y="1357298"/>
                <a:ext cx="6500858" cy="3604436"/>
              </a:xfrm>
              <a:prstGeom prst="rect">
                <a:avLst/>
              </a:prstGeom>
            </p:spPr>
          </p:pic>
          <p:sp>
            <p:nvSpPr>
              <p:cNvPr id="16" name="圆角矩形标注 15"/>
              <p:cNvSpPr/>
              <p:nvPr/>
            </p:nvSpPr>
            <p:spPr>
              <a:xfrm>
                <a:off x="2957863" y="3500438"/>
                <a:ext cx="1629509" cy="642942"/>
              </a:xfrm>
              <a:prstGeom prst="wedgeRoundRectCallout">
                <a:avLst>
                  <a:gd name="adj1" fmla="val -62752"/>
                  <a:gd name="adj2" fmla="val 34442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 宽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6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米。</a:t>
                </a:r>
                <a:endParaRPr lang="zh-CN" altLang="en-US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7" name="圆角矩形标注 16"/>
              <p:cNvSpPr/>
              <p:nvPr/>
            </p:nvSpPr>
            <p:spPr>
              <a:xfrm>
                <a:off x="4710355" y="2928934"/>
                <a:ext cx="1937868" cy="928694"/>
              </a:xfrm>
              <a:prstGeom prst="wedgeRoundRectCallout">
                <a:avLst>
                  <a:gd name="adj1" fmla="val 59859"/>
                  <a:gd name="adj2" fmla="val 54760"/>
                  <a:gd name="adj3" fmla="val 16667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人行道长</a:t>
                </a:r>
                <a:r>
                  <a:rPr lang="en-US" altLang="zh-CN" dirty="0" smtClean="0">
                    <a:latin typeface="华文楷体" pitchFamily="2" charset="-122"/>
                    <a:ea typeface="华文楷体" pitchFamily="2" charset="-122"/>
                  </a:rPr>
                  <a:t>90</a:t>
                </a:r>
                <a:r>
                  <a:rPr lang="zh-CN" altLang="en-US" dirty="0" smtClean="0">
                    <a:latin typeface="华文楷体" pitchFamily="2" charset="-122"/>
                    <a:ea typeface="华文楷体" pitchFamily="2" charset="-122"/>
                  </a:rPr>
                  <a:t>米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。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22" name="TextBox 21"/>
          <p:cNvSpPr txBox="1"/>
          <p:nvPr/>
        </p:nvSpPr>
        <p:spPr>
          <a:xfrm>
            <a:off x="500034" y="5066426"/>
            <a:ext cx="5429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用面积是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平方分米的正方形地砖铺人行道，需要多少块？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折角形 25"/>
          <p:cNvSpPr/>
          <p:nvPr/>
        </p:nvSpPr>
        <p:spPr>
          <a:xfrm>
            <a:off x="5786446" y="1928802"/>
            <a:ext cx="3357554" cy="3143272"/>
          </a:xfrm>
          <a:prstGeom prst="foldedCorner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824526" y="2071678"/>
            <a:ext cx="33194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latin typeface="宋体" panose="02010600030101010101" pitchFamily="2" charset="-122"/>
              </a:rPr>
              <a:t>90×6=540(</a:t>
            </a:r>
            <a:r>
              <a:rPr lang="zh-CN" altLang="en-US" sz="2800" dirty="0" smtClean="0">
                <a:latin typeface="宋体" panose="02010600030101010101" pitchFamily="2" charset="-122"/>
              </a:rPr>
              <a:t>平方米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en-US" altLang="zh-CN" dirty="0" smtClean="0">
              <a:latin typeface="宋体" panose="0201060003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786446" y="2714620"/>
            <a:ext cx="264320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540</a:t>
            </a:r>
            <a:r>
              <a:rPr lang="zh-CN" altLang="en-US" sz="2800" dirty="0" smtClean="0">
                <a:latin typeface="宋体" panose="02010600030101010101" pitchFamily="2" charset="-122"/>
              </a:rPr>
              <a:t>平方米</a:t>
            </a:r>
            <a:r>
              <a:rPr lang="en-US" sz="2800" dirty="0" smtClean="0">
                <a:latin typeface="宋体" panose="02010600030101010101" pitchFamily="2" charset="-122"/>
              </a:rPr>
              <a:t>=</a:t>
            </a:r>
          </a:p>
          <a:p>
            <a:r>
              <a:rPr lang="en-US" sz="2800" dirty="0" smtClean="0">
                <a:latin typeface="宋体" panose="02010600030101010101" pitchFamily="2" charset="-122"/>
              </a:rPr>
              <a:t>54000</a:t>
            </a:r>
            <a:r>
              <a:rPr lang="zh-CN" altLang="en-US" sz="2800" dirty="0" smtClean="0">
                <a:latin typeface="宋体" panose="02010600030101010101" pitchFamily="2" charset="-122"/>
              </a:rPr>
              <a:t>平方分米</a:t>
            </a:r>
            <a:r>
              <a:rPr lang="zh-CN" altLang="en-US" sz="2800" dirty="0" smtClean="0">
                <a:latin typeface="+mn-ea"/>
                <a:ea typeface="+mn-ea"/>
              </a:rPr>
              <a:t>　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15008" y="3714752"/>
            <a:ext cx="34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800" dirty="0" smtClean="0">
                <a:latin typeface="宋体" panose="02010600030101010101" pitchFamily="2" charset="-122"/>
              </a:rPr>
              <a:t>54000÷4=13500(</a:t>
            </a:r>
            <a:r>
              <a:rPr lang="zh-CN" altLang="en-US" sz="2800" dirty="0" smtClean="0">
                <a:latin typeface="宋体" panose="02010600030101010101" pitchFamily="2" charset="-122"/>
              </a:rPr>
              <a:t>块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37" name="矩形 36"/>
          <p:cNvSpPr/>
          <p:nvPr/>
        </p:nvSpPr>
        <p:spPr>
          <a:xfrm>
            <a:off x="5786446" y="4357694"/>
            <a:ext cx="31806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答：需要</a:t>
            </a:r>
            <a:r>
              <a:rPr lang="en-US" altLang="zh-CN" sz="2800" dirty="0" smtClean="0">
                <a:latin typeface="华文楷体" pitchFamily="2" charset="-122"/>
                <a:ea typeface="华文楷体" pitchFamily="2" charset="-122"/>
              </a:rPr>
              <a:t>13500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块。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 animBg="1"/>
      <p:bldP spid="2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85495" y="415290"/>
            <a:ext cx="575183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1000108"/>
            <a:ext cx="4429156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6"/>
            </a:pP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同学们出的墙报长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分米、宽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分米。墙报的面积是多少平方分米？在墙报四周贴一条花边，花边的总长是多少分米？</a:t>
            </a:r>
            <a:endParaRPr lang="en-US" altLang="zh-CN" sz="28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" name="图片 6" descr="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1142984"/>
            <a:ext cx="3872888" cy="292895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785918" y="428625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18×12=216(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85918" y="5000636"/>
            <a:ext cx="47514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宋体" panose="02010600030101010101" pitchFamily="2" charset="-122"/>
              </a:rPr>
              <a:t>(18+12)×2=60(</a:t>
            </a:r>
            <a:r>
              <a:rPr lang="zh-CN" altLang="en-US" sz="3200" dirty="0" smtClean="0">
                <a:latin typeface="宋体" panose="02010600030101010101" pitchFamily="2" charset="-122"/>
              </a:rPr>
              <a:t>分米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11" name="矩形 10"/>
          <p:cNvSpPr/>
          <p:nvPr/>
        </p:nvSpPr>
        <p:spPr>
          <a:xfrm>
            <a:off x="1785918" y="5715016"/>
            <a:ext cx="5129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答：花边的总长是</a:t>
            </a:r>
            <a:r>
              <a:rPr lang="en-US" altLang="zh-CN" sz="3200" dirty="0" smtClean="0">
                <a:latin typeface="宋体" panose="02010600030101010101" pitchFamily="2" charset="-122"/>
              </a:rPr>
              <a:t>60</a:t>
            </a:r>
            <a:r>
              <a:rPr lang="zh-CN" altLang="en-US" sz="3200" dirty="0" smtClean="0">
                <a:latin typeface="宋体" panose="02010600030101010101" pitchFamily="2" charset="-122"/>
              </a:rPr>
              <a:t>分米。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928370" y="415290"/>
            <a:ext cx="566801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页练习十六第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472" y="976701"/>
            <a:ext cx="8143932" cy="223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7"/>
            </a:pP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教室前面的墙壁，长</a:t>
            </a:r>
            <a:r>
              <a:rPr lang="en-US" altLang="zh-CN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米、宽</a:t>
            </a:r>
            <a:r>
              <a:rPr lang="en-US" altLang="zh-CN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米。墙上有一块黑板，面积是</a:t>
            </a:r>
            <a:r>
              <a:rPr lang="en-US" altLang="zh-CN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平方米。现在要粉刷这面墙壁，要粉刷的面积是多少平方米？</a:t>
            </a:r>
            <a:endParaRPr lang="en-US" altLang="zh-CN" sz="3200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组合 3"/>
          <p:cNvGrpSpPr/>
          <p:nvPr/>
        </p:nvGrpSpPr>
        <p:grpSpPr>
          <a:xfrm>
            <a:off x="5286380" y="6143644"/>
            <a:ext cx="2376487" cy="523220"/>
            <a:chOff x="5220072" y="5877272"/>
            <a:chExt cx="2376487" cy="877496"/>
          </a:xfrm>
        </p:grpSpPr>
        <p:sp>
          <p:nvSpPr>
            <p:cNvPr id="14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5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2428860" y="3429000"/>
            <a:ext cx="3786214" cy="64294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6×3=18(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平方米</a:t>
            </a:r>
            <a:r>
              <a:rPr 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428860" y="4286256"/>
            <a:ext cx="3786214" cy="1148655"/>
            <a:chOff x="2428860" y="4643446"/>
            <a:chExt cx="3590375" cy="1403912"/>
          </a:xfrm>
        </p:grpSpPr>
        <p:sp>
          <p:nvSpPr>
            <p:cNvPr id="20" name="矩形 19"/>
            <p:cNvSpPr/>
            <p:nvPr/>
          </p:nvSpPr>
          <p:spPr>
            <a:xfrm>
              <a:off x="2428860" y="4643446"/>
              <a:ext cx="3590375" cy="785818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2799529" y="4730758"/>
              <a:ext cx="3143272" cy="131660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200" dirty="0" smtClean="0">
                  <a:solidFill>
                    <a:srgbClr val="C00000"/>
                  </a:solidFill>
                  <a:latin typeface="宋体" panose="02010600030101010101" pitchFamily="2" charset="-122"/>
                </a:rPr>
                <a:t>18-3=15(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宋体" panose="02010600030101010101" pitchFamily="2" charset="-122"/>
                </a:rPr>
                <a:t>平方米</a:t>
              </a:r>
              <a:r>
                <a:rPr lang="en-US" sz="3200" dirty="0" smtClean="0">
                  <a:solidFill>
                    <a:srgbClr val="C00000"/>
                  </a:solidFill>
                  <a:latin typeface="宋体" panose="02010600030101010101" pitchFamily="2" charset="-122"/>
                </a:rPr>
                <a:t>)</a:t>
              </a:r>
              <a:endPara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428860" y="5143512"/>
            <a:ext cx="4857784" cy="642942"/>
          </a:xfrm>
          <a:prstGeom prst="rect">
            <a:avLst/>
          </a:prstGeom>
          <a:solidFill>
            <a:srgbClr val="E4DF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答：要粉刷的面积是</a:t>
            </a:r>
            <a:r>
              <a:rPr lang="en-US" altLang="zh-CN" sz="28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28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平方米。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6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7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642918"/>
            <a:ext cx="6715172" cy="107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判断下面各题 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对的打“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√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错的打“✕”。</a:t>
            </a:r>
            <a:endParaRPr lang="zh-CN" altLang="en-US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57224" y="1857364"/>
            <a:ext cx="828677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=60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平方分米。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57224" y="2500306"/>
            <a:ext cx="8072494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边长为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米的正方形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它的周长和面积相等。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  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57224" y="3286124"/>
            <a:ext cx="792961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用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个正方形拼成一个长方形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无重叠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只有一种拼法。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14348" y="4572008"/>
            <a:ext cx="842965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用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平方分米的正方形拼成的图形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无重叠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它们的面积都是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平方分米。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070745" y="18576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34" name="矩形 33"/>
          <p:cNvSpPr/>
          <p:nvPr/>
        </p:nvSpPr>
        <p:spPr>
          <a:xfrm>
            <a:off x="6718003" y="299148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35" name="矩形 34"/>
          <p:cNvSpPr/>
          <p:nvPr/>
        </p:nvSpPr>
        <p:spPr>
          <a:xfrm>
            <a:off x="6250643" y="426942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7643834" y="542926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3" grpId="0"/>
      <p:bldP spid="34" grpId="0"/>
      <p:bldP spid="35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571480"/>
            <a:ext cx="7286676" cy="3539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洋洋的卧室地面长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米。如果用面积是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平方分米的正方形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地砖铺地面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需要地砖多少块？</a:t>
            </a:r>
          </a:p>
          <a:p>
            <a:pPr>
              <a:lnSpc>
                <a:spcPct val="150000"/>
              </a:lnSpc>
            </a:pPr>
            <a:endParaRPr lang="zh-CN" altLang="en-US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43108" y="3000372"/>
            <a:ext cx="51911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8×4=32(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14546" y="3929066"/>
            <a:ext cx="478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32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平方米</a:t>
            </a:r>
            <a:r>
              <a:rPr lang="en-US" alt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=3200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平方分米</a:t>
            </a:r>
          </a:p>
        </p:txBody>
      </p:sp>
      <p:sp>
        <p:nvSpPr>
          <p:cNvPr id="26" name="矩形 25"/>
          <p:cNvSpPr/>
          <p:nvPr/>
        </p:nvSpPr>
        <p:spPr>
          <a:xfrm>
            <a:off x="2214546" y="4786322"/>
            <a:ext cx="57467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3200÷4=800(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块</a:t>
            </a:r>
            <a:r>
              <a:rPr lang="en-US" alt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prstClr val="black"/>
                </a:solidFill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27" name="矩形 26"/>
          <p:cNvSpPr/>
          <p:nvPr/>
        </p:nvSpPr>
        <p:spPr>
          <a:xfrm>
            <a:off x="2143108" y="5572140"/>
            <a:ext cx="40446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答：需要地砖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块。</a:t>
            </a:r>
            <a:endParaRPr lang="zh-CN" altLang="en-US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4" grpId="0"/>
      <p:bldP spid="25" grpId="0"/>
      <p:bldP spid="26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571480"/>
            <a:ext cx="641904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（变式题）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85720" y="928670"/>
            <a:ext cx="5143536" cy="5543550"/>
            <a:chOff x="4000464" y="1314450"/>
            <a:chExt cx="5143536" cy="5543550"/>
          </a:xfrm>
        </p:grpSpPr>
        <p:sp>
          <p:nvSpPr>
            <p:cNvPr id="13" name="矩形 12"/>
            <p:cNvSpPr/>
            <p:nvPr/>
          </p:nvSpPr>
          <p:spPr>
            <a:xfrm>
              <a:off x="4572000" y="1857364"/>
              <a:ext cx="4071966" cy="44539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育才小学的会议室长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16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米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宽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米。如果用边长为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8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分米的正方形地砖铺地面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铺满这个会议室的地面要用多少块这样的地砖？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17" name="图片 16" descr="a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000464" y="1314450"/>
              <a:ext cx="5143536" cy="5543550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5072066" y="1428736"/>
            <a:ext cx="38576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16×8=128(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43504" y="2285992"/>
            <a:ext cx="37861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128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=12800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平方分米　</a:t>
            </a:r>
            <a:endParaRPr lang="zh-CN" altLang="en-US" sz="3200" dirty="0">
              <a:solidFill>
                <a:srgbClr val="7030A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14942" y="3500438"/>
            <a:ext cx="39290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8×8=64(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平方分米</a:t>
            </a:r>
            <a:r>
              <a:rPr lang="en-US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23" name="矩形 22"/>
          <p:cNvSpPr/>
          <p:nvPr/>
        </p:nvSpPr>
        <p:spPr>
          <a:xfrm>
            <a:off x="5143504" y="4357694"/>
            <a:ext cx="37861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12800÷64=200(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块</a:t>
            </a:r>
            <a:r>
              <a:rPr lang="en-US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072066" y="5214950"/>
            <a:ext cx="38576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答：要用</a:t>
            </a:r>
            <a:r>
              <a:rPr lang="en-US" altLang="zh-CN" sz="3200" dirty="0" smtClean="0">
                <a:latin typeface="+mn-ea"/>
                <a:ea typeface="+mn-ea"/>
              </a:rPr>
              <a:t>200</a:t>
            </a:r>
            <a:r>
              <a:rPr lang="zh-CN" altLang="en-US" sz="3200" dirty="0" smtClean="0">
                <a:latin typeface="+mn-ea"/>
                <a:ea typeface="+mn-ea"/>
              </a:rPr>
              <a:t>块地砖。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357158" y="785794"/>
            <a:ext cx="8296159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一个长方形花坛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85786" y="3857628"/>
            <a:ext cx="3786214" cy="221457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24×8=192(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平方米</a:t>
            </a:r>
            <a:r>
              <a:rPr lang="en-US" sz="32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r>
              <a:rPr lang="en-US" sz="32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192×4=768(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株</a:t>
            </a:r>
            <a:r>
              <a:rPr lang="en-US" sz="32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答：一共可以种</a:t>
            </a:r>
            <a:r>
              <a:rPr lang="en-US" altLang="zh-CN" sz="32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768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株花。</a:t>
            </a:r>
            <a:endParaRPr lang="zh-CN" altLang="en-US" sz="3200" dirty="0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下箭头标注 13"/>
          <p:cNvSpPr/>
          <p:nvPr/>
        </p:nvSpPr>
        <p:spPr>
          <a:xfrm>
            <a:off x="4714876" y="1571612"/>
            <a:ext cx="3857652" cy="2286016"/>
          </a:xfrm>
          <a:prstGeom prst="downArrowCallout">
            <a:avLst/>
          </a:prstGeom>
          <a:solidFill>
            <a:srgbClr val="C8D92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 algn="ctr"/>
            <a:r>
              <a:rPr 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如果在花坛里每</a:t>
            </a:r>
            <a:r>
              <a:rPr 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平方米种一棵树</a:t>
            </a:r>
            <a:r>
              <a:rPr 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这个花坛一共可以种多少棵树？</a:t>
            </a:r>
          </a:p>
          <a:p>
            <a:pPr algn="ctr"/>
            <a:endParaRPr lang="zh-CN" altLang="en-US" dirty="0"/>
          </a:p>
        </p:txBody>
      </p:sp>
      <p:sp>
        <p:nvSpPr>
          <p:cNvPr id="15" name="下箭头标注 14"/>
          <p:cNvSpPr/>
          <p:nvPr/>
        </p:nvSpPr>
        <p:spPr>
          <a:xfrm>
            <a:off x="500034" y="1571612"/>
            <a:ext cx="3857652" cy="2286016"/>
          </a:xfrm>
          <a:prstGeom prst="downArrowCallout">
            <a:avLst/>
          </a:prstGeom>
          <a:solidFill>
            <a:srgbClr val="FFFF9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如果在花坛里每平方米种</a:t>
            </a:r>
            <a:r>
              <a:rPr 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株花</a:t>
            </a:r>
            <a:r>
              <a:rPr 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这个花坛一共可以种多少株花？</a:t>
            </a:r>
          </a:p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4857752" y="3857628"/>
            <a:ext cx="3500462" cy="221457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2800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192÷4=48(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棵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</a:p>
          <a:p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答：一共可以种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48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棵树。</a:t>
            </a:r>
          </a:p>
          <a:p>
            <a:pPr algn="ctr"/>
            <a:endParaRPr lang="zh-CN" altLang="en-US" sz="3200" dirty="0">
              <a:solidFill>
                <a:srgbClr val="7030A0"/>
              </a:solidFill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786182" y="34290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　</a:t>
            </a:r>
            <a:endParaRPr lang="zh-CN" altLang="en-US" dirty="0"/>
          </a:p>
        </p:txBody>
      </p:sp>
      <p:grpSp>
        <p:nvGrpSpPr>
          <p:cNvPr id="18" name="Group 8"/>
          <p:cNvGrpSpPr/>
          <p:nvPr/>
        </p:nvGrpSpPr>
        <p:grpSpPr bwMode="auto">
          <a:xfrm>
            <a:off x="5643570" y="6143644"/>
            <a:ext cx="1943100" cy="525791"/>
            <a:chOff x="1474" y="3702"/>
            <a:chExt cx="952" cy="499"/>
          </a:xfrm>
        </p:grpSpPr>
        <p:sp>
          <p:nvSpPr>
            <p:cNvPr id="19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7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51613" y="0"/>
            <a:ext cx="2592387" cy="1008063"/>
            <a:chOff x="4286248" y="285728"/>
            <a:chExt cx="2592387" cy="1008063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285728"/>
              <a:ext cx="25923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4429124" y="285728"/>
              <a:ext cx="23764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96215" y="1243330"/>
            <a:ext cx="91624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小明家的客厅长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面积是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06705" y="2314575"/>
            <a:ext cx="79756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边长为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米的正方形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面积是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　　   </a:t>
            </a:r>
            <a:r>
              <a:rPr lang="en-US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323850" y="3314700"/>
            <a:ext cx="746315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一个正方形的边长是</a:t>
            </a:r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面积是</a:t>
            </a:r>
            <a:endParaRPr lang="en-US" altLang="zh-CN" sz="3200" dirty="0" smtClean="0">
              <a:solidFill>
                <a:srgbClr val="179923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　　        </a:t>
            </a:r>
            <a:r>
              <a:rPr lang="en-US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平方分米。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96545" y="4729480"/>
            <a:ext cx="827595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长方形的面积是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128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宽是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长是、 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米。</a:t>
            </a:r>
          </a:p>
        </p:txBody>
      </p:sp>
      <p:sp>
        <p:nvSpPr>
          <p:cNvPr id="35" name="矩形 34"/>
          <p:cNvSpPr/>
          <p:nvPr/>
        </p:nvSpPr>
        <p:spPr>
          <a:xfrm>
            <a:off x="1285852" y="5072074"/>
            <a:ext cx="73581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zh-CN" altLang="en-US" sz="3200" dirty="0" smtClean="0">
              <a:solidFill>
                <a:srgbClr val="D6009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000258" y="1213788"/>
            <a:ext cx="16321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7030A0"/>
                </a:solidFill>
                <a:latin typeface="+mn-ea"/>
                <a:ea typeface="+mn-ea"/>
              </a:rPr>
              <a:t>24</a:t>
            </a:r>
            <a:r>
              <a:rPr lang="zh-CN" altLang="en-US" sz="2800" dirty="0" smtClean="0">
                <a:solidFill>
                  <a:srgbClr val="7030A0"/>
                </a:solidFill>
                <a:latin typeface="+mn-ea"/>
                <a:ea typeface="+mn-ea"/>
              </a:rPr>
              <a:t>平方米</a:t>
            </a:r>
            <a:endParaRPr lang="zh-CN" altLang="en-US" sz="28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928054" y="2357430"/>
            <a:ext cx="14494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+mn-ea"/>
                <a:ea typeface="+mn-ea"/>
              </a:rPr>
              <a:t>4</a:t>
            </a:r>
            <a:r>
              <a:rPr lang="zh-CN" altLang="en-US" sz="2800" dirty="0" smtClean="0">
                <a:latin typeface="+mn-ea"/>
                <a:ea typeface="+mn-ea"/>
              </a:rPr>
              <a:t>平方米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714480" y="428625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+mn-ea"/>
                <a:ea typeface="+mn-ea"/>
              </a:rPr>
              <a:t>121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85918" y="5643578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+mn-ea"/>
                <a:ea typeface="+mn-ea"/>
              </a:rPr>
              <a:t>16</a:t>
            </a:r>
            <a:endParaRPr lang="zh-CN" altLang="en-US" sz="3200" dirty="0">
              <a:solidFill>
                <a:srgbClr val="7030A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6" grpId="0"/>
      <p:bldP spid="31" grpId="0"/>
      <p:bldP spid="38" grpId="0"/>
      <p:bldP spid="39" grpId="0"/>
      <p:bldP spid="40" grpId="0"/>
      <p:bldP spid="4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2910" y="285728"/>
            <a:ext cx="8501090" cy="762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探究题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43834" y="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642910" y="3714752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方案一用了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300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块地砖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这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 个房间的面积是多少？</a:t>
            </a:r>
          </a:p>
        </p:txBody>
      </p:sp>
      <p:sp>
        <p:nvSpPr>
          <p:cNvPr id="23" name="矩形 22"/>
          <p:cNvSpPr/>
          <p:nvPr/>
        </p:nvSpPr>
        <p:spPr>
          <a:xfrm>
            <a:off x="5643570" y="1214422"/>
            <a:ext cx="32147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方案二需要多少  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块地砖？</a:t>
            </a:r>
          </a:p>
        </p:txBody>
      </p:sp>
      <p:sp>
        <p:nvSpPr>
          <p:cNvPr id="24" name="矩形 23"/>
          <p:cNvSpPr/>
          <p:nvPr/>
        </p:nvSpPr>
        <p:spPr>
          <a:xfrm>
            <a:off x="5715008" y="3714752"/>
            <a:ext cx="285752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2800" dirty="0" smtClean="0"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哪种设计方案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pPr lvl="0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    比较便宜？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571472" y="1142984"/>
            <a:ext cx="5000660" cy="2500330"/>
            <a:chOff x="571472" y="1214422"/>
            <a:chExt cx="5000660" cy="3000396"/>
          </a:xfrm>
        </p:grpSpPr>
        <p:grpSp>
          <p:nvGrpSpPr>
            <p:cNvPr id="21" name="组合 20"/>
            <p:cNvGrpSpPr/>
            <p:nvPr/>
          </p:nvGrpSpPr>
          <p:grpSpPr>
            <a:xfrm>
              <a:off x="642910" y="1785926"/>
              <a:ext cx="4714908" cy="2428892"/>
              <a:chOff x="642910" y="1785926"/>
              <a:chExt cx="7143800" cy="2428892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42910" y="1785926"/>
                <a:ext cx="7143800" cy="2428892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8" name="图片 17" descr="1.gif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8662" y="1928802"/>
                <a:ext cx="6643733" cy="2076450"/>
              </a:xfrm>
              <a:prstGeom prst="rect">
                <a:avLst/>
              </a:pr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571472" y="1214422"/>
              <a:ext cx="500066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欢欢家铺地砖</a:t>
              </a:r>
              <a:r>
                <a:rPr lang="en-US" sz="28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有两种设计方案。</a:t>
              </a:r>
              <a:endParaRPr lang="zh-CN" altLang="en-US" sz="2800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2910" y="4429132"/>
            <a:ext cx="4357718" cy="1557519"/>
            <a:chOff x="714348" y="4786322"/>
            <a:chExt cx="4357718" cy="1557519"/>
          </a:xfrm>
        </p:grpSpPr>
        <p:sp>
          <p:nvSpPr>
            <p:cNvPr id="27" name="矩形 26"/>
            <p:cNvSpPr/>
            <p:nvPr/>
          </p:nvSpPr>
          <p:spPr>
            <a:xfrm>
              <a:off x="1357290" y="5143512"/>
              <a:ext cx="371477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2×2=4(</a:t>
              </a:r>
              <a:r>
                <a:rPr lang="zh-CN" altLang="en-US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平方分米</a:t>
              </a:r>
              <a:r>
                <a:rPr lang="en-US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)</a:t>
              </a:r>
              <a:r>
                <a:rPr lang="zh-CN" altLang="en-US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　</a:t>
              </a:r>
              <a:r>
                <a:rPr lang="en-US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300×4=1200(</a:t>
              </a:r>
              <a:r>
                <a:rPr lang="zh-CN" altLang="en-US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平方分米</a:t>
              </a:r>
              <a:r>
                <a:rPr lang="en-US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)</a:t>
              </a:r>
            </a:p>
            <a:p>
              <a:r>
                <a:rPr lang="zh-CN" altLang="en-US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答：面积是</a:t>
              </a:r>
              <a:r>
                <a:rPr lang="en-US" altLang="zh-CN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1200</a:t>
              </a:r>
              <a:r>
                <a:rPr lang="zh-CN" altLang="en-US" dirty="0" smtClean="0">
                  <a:solidFill>
                    <a:srgbClr val="7030A0"/>
                  </a:solidFill>
                  <a:latin typeface="宋体" panose="02010600030101010101" pitchFamily="2" charset="-122"/>
                </a:rPr>
                <a:t>平方分米。</a:t>
              </a:r>
              <a:endParaRPr lang="zh-CN" altLang="en-US" dirty="0">
                <a:solidFill>
                  <a:srgbClr val="7030A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8" name="左弧形箭头 27"/>
            <p:cNvSpPr/>
            <p:nvPr/>
          </p:nvSpPr>
          <p:spPr>
            <a:xfrm>
              <a:off x="714348" y="4786322"/>
              <a:ext cx="285752" cy="714380"/>
            </a:xfrm>
            <a:prstGeom prst="curved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00760" y="1785926"/>
            <a:ext cx="2857520" cy="1843271"/>
            <a:chOff x="6000760" y="1785926"/>
            <a:chExt cx="2857520" cy="1843271"/>
          </a:xfrm>
        </p:grpSpPr>
        <p:sp>
          <p:nvSpPr>
            <p:cNvPr id="30" name="燕尾形箭头 29"/>
            <p:cNvSpPr/>
            <p:nvPr/>
          </p:nvSpPr>
          <p:spPr>
            <a:xfrm rot="5400000">
              <a:off x="7661694" y="1910942"/>
              <a:ext cx="607222" cy="357190"/>
            </a:xfrm>
            <a:prstGeom prst="notchedRight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000760" y="2428868"/>
              <a:ext cx="2857520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3×2=6(</a:t>
              </a:r>
              <a:r>
                <a:rPr lang="zh-CN" altLang="en-US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平方分米</a:t>
              </a:r>
              <a:r>
                <a:rPr lang="en-US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)</a:t>
              </a:r>
              <a:r>
                <a:rPr lang="zh-CN" altLang="en-US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　</a:t>
              </a:r>
              <a:r>
                <a:rPr lang="en-US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1200÷6=200(</a:t>
              </a:r>
              <a:r>
                <a:rPr lang="zh-CN" altLang="en-US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块</a:t>
              </a:r>
              <a:r>
                <a:rPr lang="en-US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)</a:t>
              </a:r>
            </a:p>
            <a:p>
              <a:r>
                <a:rPr lang="zh-CN" altLang="en-US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答：需要</a:t>
              </a:r>
              <a:r>
                <a:rPr lang="en-US" altLang="zh-CN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200</a:t>
              </a:r>
              <a:r>
                <a:rPr lang="zh-CN" altLang="en-US" dirty="0" smtClean="0">
                  <a:solidFill>
                    <a:schemeClr val="accent2">
                      <a:lumMod val="50000"/>
                    </a:schemeClr>
                  </a:solidFill>
                  <a:latin typeface="宋体" panose="02010600030101010101" pitchFamily="2" charset="-122"/>
                </a:rPr>
                <a:t>块。</a:t>
              </a:r>
              <a:endParaRPr lang="zh-CN" altLang="en-US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5000628" y="4714884"/>
            <a:ext cx="435771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方案一需要花</a:t>
            </a:r>
            <a:r>
              <a:rPr 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3×300=900(</a:t>
            </a:r>
            <a:r>
              <a:rPr lang="zh-CN" alt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元</a:t>
            </a:r>
            <a:r>
              <a:rPr 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)</a:t>
            </a:r>
          </a:p>
          <a:p>
            <a:r>
              <a:rPr lang="zh-CN" alt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方案二需要花</a:t>
            </a:r>
            <a:r>
              <a:rPr 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4×200=800(</a:t>
            </a:r>
            <a:r>
              <a:rPr lang="zh-CN" alt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元</a:t>
            </a:r>
            <a:r>
              <a:rPr 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)</a:t>
            </a:r>
          </a:p>
          <a:p>
            <a:r>
              <a:rPr 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800</a:t>
            </a:r>
            <a:r>
              <a:rPr lang="zh-CN" alt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元</a:t>
            </a:r>
            <a:r>
              <a:rPr 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&lt;900</a:t>
            </a:r>
            <a:r>
              <a:rPr lang="zh-CN" alt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元。</a:t>
            </a:r>
            <a:endParaRPr lang="en-US" altLang="zh-CN" dirty="0" smtClean="0">
              <a:solidFill>
                <a:srgbClr val="D60093"/>
              </a:solidFill>
              <a:latin typeface="宋体" panose="02010600030101010101" pitchFamily="2" charset="-122"/>
            </a:endParaRPr>
          </a:p>
          <a:p>
            <a:r>
              <a:rPr lang="zh-CN" alt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答</a:t>
            </a:r>
            <a:r>
              <a:rPr 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:</a:t>
            </a:r>
            <a:r>
              <a:rPr lang="zh-CN" altLang="en-US" dirty="0" smtClean="0">
                <a:solidFill>
                  <a:srgbClr val="D60093"/>
                </a:solidFill>
                <a:latin typeface="宋体" panose="02010600030101010101" pitchFamily="2" charset="-122"/>
              </a:rPr>
              <a:t>方案二便宜。</a:t>
            </a:r>
            <a:r>
              <a:rPr lang="zh-CN" altLang="en-US" dirty="0" smtClean="0">
                <a:latin typeface="宋体" panose="02010600030101010101" pitchFamily="2" charset="-122"/>
              </a:rPr>
              <a:t>　</a:t>
            </a:r>
            <a:endParaRPr lang="zh-CN" altLang="en-US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500562" y="714356"/>
            <a:ext cx="3429024" cy="2757488"/>
            <a:chOff x="3428992" y="3071810"/>
            <a:chExt cx="3929090" cy="2757488"/>
          </a:xfrm>
        </p:grpSpPr>
        <p:sp>
          <p:nvSpPr>
            <p:cNvPr id="9" name="矩形 8"/>
            <p:cNvSpPr/>
            <p:nvPr/>
          </p:nvSpPr>
          <p:spPr>
            <a:xfrm>
              <a:off x="3428992" y="3071810"/>
              <a:ext cx="3929090" cy="2571768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57620" y="3143248"/>
              <a:ext cx="3286125" cy="2686050"/>
            </a:xfrm>
            <a:prstGeom prst="rect">
              <a:avLst/>
            </a:prstGeom>
          </p:spPr>
        </p:pic>
      </p:grpSp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2910" y="522707"/>
            <a:ext cx="3857652" cy="30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创新题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如下图所示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小华家的客厅地面中央铺有一块正方形拼图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周围铺了地砖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铺地砖的面积是多少？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43834" y="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2" name="矩形 11"/>
          <p:cNvSpPr/>
          <p:nvPr/>
        </p:nvSpPr>
        <p:spPr>
          <a:xfrm>
            <a:off x="1785918" y="3357562"/>
            <a:ext cx="36920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8×6=48(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14480" y="3857628"/>
            <a:ext cx="52864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48 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latin typeface="宋体" panose="02010600030101010101" pitchFamily="2" charset="-122"/>
              </a:rPr>
              <a:t>=4800 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</a:t>
            </a:r>
          </a:p>
        </p:txBody>
      </p:sp>
      <p:sp>
        <p:nvSpPr>
          <p:cNvPr id="14" name="矩形 13"/>
          <p:cNvSpPr/>
          <p:nvPr/>
        </p:nvSpPr>
        <p:spPr>
          <a:xfrm>
            <a:off x="1714480" y="4357694"/>
            <a:ext cx="46434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15×15=225(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14480" y="4857760"/>
            <a:ext cx="50720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4800-225=4575(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16" name="矩形 15"/>
          <p:cNvSpPr/>
          <p:nvPr/>
        </p:nvSpPr>
        <p:spPr>
          <a:xfrm>
            <a:off x="1714480" y="5429264"/>
            <a:ext cx="6715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答：铺地砖的面积是</a:t>
            </a:r>
            <a:r>
              <a:rPr lang="en-US" altLang="zh-CN" sz="3200" dirty="0" smtClean="0">
                <a:latin typeface="宋体" panose="02010600030101010101" pitchFamily="2" charset="-122"/>
              </a:rPr>
              <a:t>4575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97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6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2910" y="357166"/>
            <a:ext cx="8501090" cy="304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7"/>
            </a:pP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竞赛题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有一个长方形林场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5000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如果以每小时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4000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米的速度绕林场一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周需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小时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那么这个林场的面积是多少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平方米？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43834" y="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29" name="Group 8"/>
          <p:cNvGrpSpPr/>
          <p:nvPr/>
        </p:nvGrpSpPr>
        <p:grpSpPr bwMode="auto">
          <a:xfrm>
            <a:off x="5643570" y="6072206"/>
            <a:ext cx="1943100" cy="525791"/>
            <a:chOff x="1474" y="3702"/>
            <a:chExt cx="952" cy="499"/>
          </a:xfrm>
        </p:grpSpPr>
        <p:sp>
          <p:nvSpPr>
            <p:cNvPr id="30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2643174" y="3071810"/>
            <a:ext cx="39290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4000×4=16000(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　</a:t>
            </a:r>
            <a:endParaRPr lang="zh-CN" altLang="en-US" sz="3200" dirty="0">
              <a:solidFill>
                <a:srgbClr val="179923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43174" y="3786190"/>
            <a:ext cx="478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16000÷2-5000=3000(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米</a:t>
            </a:r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　</a:t>
            </a:r>
          </a:p>
        </p:txBody>
      </p:sp>
      <p:sp>
        <p:nvSpPr>
          <p:cNvPr id="17" name="矩形 16"/>
          <p:cNvSpPr/>
          <p:nvPr/>
        </p:nvSpPr>
        <p:spPr>
          <a:xfrm>
            <a:off x="2643174" y="4500570"/>
            <a:ext cx="59293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5000×3000=15000000(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 smtClean="0">
              <a:solidFill>
                <a:srgbClr val="179923"/>
              </a:solidFill>
              <a:latin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2910" y="5072074"/>
            <a:ext cx="9001188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179923"/>
                </a:solidFill>
                <a:latin typeface="+mn-ea"/>
                <a:ea typeface="+mn-ea"/>
              </a:rPr>
              <a:t>答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：那么这个林场的面积是</a:t>
            </a:r>
            <a:r>
              <a:rPr lang="en-US" altLang="zh-CN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15000000</a:t>
            </a:r>
            <a:r>
              <a:rPr lang="zh-CN" altLang="en-US" sz="3200" dirty="0" smtClean="0">
                <a:solidFill>
                  <a:srgbClr val="179923"/>
                </a:solidFill>
                <a:latin typeface="宋体" panose="02010600030101010101" pitchFamily="2" charset="-122"/>
              </a:rPr>
              <a:t>平方米。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500034" y="571480"/>
            <a:ext cx="7358114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一根铁丝能做成长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厘米的长方形。如果用这根铁丝做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一个正方形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那么这个正方形的面积应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是多少平方厘米？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43108" y="257174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</a:t>
            </a:r>
            <a:r>
              <a:rPr lang="zh-CN" altLang="en-US" sz="3200" dirty="0" smtClean="0">
                <a:latin typeface="宋体" panose="02010600030101010101" pitchFamily="2" charset="-122"/>
              </a:rPr>
              <a:t>分米</a:t>
            </a:r>
            <a:r>
              <a:rPr lang="en-US" sz="3200" dirty="0" smtClean="0">
                <a:latin typeface="宋体" panose="02010600030101010101" pitchFamily="2" charset="-122"/>
              </a:rPr>
              <a:t>=20</a:t>
            </a:r>
            <a:r>
              <a:rPr lang="zh-CN" altLang="en-US" sz="3200" dirty="0" smtClean="0">
                <a:latin typeface="宋体" panose="02010600030101010101" pitchFamily="2" charset="-122"/>
              </a:rPr>
              <a:t>厘米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71670" y="3143248"/>
            <a:ext cx="44291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(20+8)×2=56</a:t>
            </a:r>
            <a:r>
              <a:rPr lang="zh-CN" altLang="en-US" sz="3200" dirty="0" smtClean="0">
                <a:latin typeface="宋体" panose="02010600030101010101" pitchFamily="2" charset="-122"/>
              </a:rPr>
              <a:t>（厘米）</a:t>
            </a:r>
          </a:p>
        </p:txBody>
      </p:sp>
      <p:sp>
        <p:nvSpPr>
          <p:cNvPr id="21" name="矩形 20"/>
          <p:cNvSpPr/>
          <p:nvPr/>
        </p:nvSpPr>
        <p:spPr>
          <a:xfrm>
            <a:off x="2143108" y="3714752"/>
            <a:ext cx="41104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56÷4=14</a:t>
            </a:r>
            <a:r>
              <a:rPr lang="zh-CN" altLang="en-US" sz="3200" dirty="0" smtClean="0">
                <a:latin typeface="宋体" panose="02010600030101010101" pitchFamily="2" charset="-122"/>
              </a:rPr>
              <a:t>（厘米） 　</a:t>
            </a:r>
          </a:p>
        </p:txBody>
      </p:sp>
      <p:sp>
        <p:nvSpPr>
          <p:cNvPr id="22" name="矩形 21"/>
          <p:cNvSpPr/>
          <p:nvPr/>
        </p:nvSpPr>
        <p:spPr>
          <a:xfrm>
            <a:off x="2143108" y="4214818"/>
            <a:ext cx="5214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latin typeface="宋体" panose="02010600030101010101" pitchFamily="2" charset="-122"/>
              </a:rPr>
              <a:t>14×14=196</a:t>
            </a:r>
            <a:r>
              <a:rPr lang="zh-CN" altLang="en-US" sz="3200" dirty="0" smtClean="0">
                <a:latin typeface="宋体" panose="02010600030101010101" pitchFamily="2" charset="-122"/>
              </a:rPr>
              <a:t>（平方厘米）</a:t>
            </a:r>
          </a:p>
        </p:txBody>
      </p:sp>
      <p:sp>
        <p:nvSpPr>
          <p:cNvPr id="24" name="矩形 23"/>
          <p:cNvSpPr/>
          <p:nvPr/>
        </p:nvSpPr>
        <p:spPr>
          <a:xfrm>
            <a:off x="642910" y="4929198"/>
            <a:ext cx="8143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答：这个正方形的面积应是</a:t>
            </a:r>
            <a:r>
              <a:rPr lang="en-US" altLang="zh-CN" sz="3200" dirty="0" smtClean="0">
                <a:latin typeface="宋体" panose="02010600030101010101" pitchFamily="2" charset="-122"/>
              </a:rPr>
              <a:t>196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平方厘米。</a:t>
            </a:r>
          </a:p>
        </p:txBody>
      </p:sp>
      <p:grpSp>
        <p:nvGrpSpPr>
          <p:cNvPr id="32" name="Group 8"/>
          <p:cNvGrpSpPr/>
          <p:nvPr/>
        </p:nvGrpSpPr>
        <p:grpSpPr bwMode="auto">
          <a:xfrm>
            <a:off x="5715008" y="5857892"/>
            <a:ext cx="1943100" cy="525791"/>
            <a:chOff x="1474" y="3702"/>
            <a:chExt cx="952" cy="499"/>
          </a:xfrm>
        </p:grpSpPr>
        <p:sp>
          <p:nvSpPr>
            <p:cNvPr id="33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4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85852" y="1285860"/>
            <a:ext cx="692948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5.9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= (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　　    </a:t>
            </a:r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</a:p>
        </p:txBody>
      </p:sp>
      <p:sp>
        <p:nvSpPr>
          <p:cNvPr id="5" name="矩形 4"/>
          <p:cNvSpPr/>
          <p:nvPr/>
        </p:nvSpPr>
        <p:spPr>
          <a:xfrm>
            <a:off x="1714480" y="2143116"/>
            <a:ext cx="721523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= (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　　    </a:t>
            </a:r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</a:p>
        </p:txBody>
      </p:sp>
      <p:sp>
        <p:nvSpPr>
          <p:cNvPr id="7" name="矩形 6"/>
          <p:cNvSpPr/>
          <p:nvPr/>
        </p:nvSpPr>
        <p:spPr>
          <a:xfrm>
            <a:off x="1643042" y="4357694"/>
            <a:ext cx="57420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4500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　　     </a:t>
            </a:r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平方米</a:t>
            </a:r>
          </a:p>
        </p:txBody>
      </p:sp>
      <p:sp>
        <p:nvSpPr>
          <p:cNvPr id="8" name="矩形 7"/>
          <p:cNvSpPr/>
          <p:nvPr/>
        </p:nvSpPr>
        <p:spPr>
          <a:xfrm>
            <a:off x="1643042" y="3214686"/>
            <a:ext cx="5786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700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　　    </a:t>
            </a:r>
            <a:r>
              <a:rPr lang="en-US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</a:p>
        </p:txBody>
      </p:sp>
      <p:grpSp>
        <p:nvGrpSpPr>
          <p:cNvPr id="9" name="组合 9"/>
          <p:cNvGrpSpPr/>
          <p:nvPr/>
        </p:nvGrpSpPr>
        <p:grpSpPr>
          <a:xfrm>
            <a:off x="6143636" y="5786454"/>
            <a:ext cx="1656809" cy="877791"/>
            <a:chOff x="5939527" y="5733256"/>
            <a:chExt cx="1656809" cy="877791"/>
          </a:xfrm>
        </p:grpSpPr>
        <p:pic>
          <p:nvPicPr>
            <p:cNvPr id="10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643438" y="1357298"/>
            <a:ext cx="1119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900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500562" y="2143116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1700</a:t>
            </a:r>
            <a:endParaRPr lang="zh-CN" altLang="en-US" sz="3200" dirty="0" smtClean="0"/>
          </a:p>
        </p:txBody>
      </p:sp>
      <p:sp>
        <p:nvSpPr>
          <p:cNvPr id="16" name="矩形 15"/>
          <p:cNvSpPr/>
          <p:nvPr/>
        </p:nvSpPr>
        <p:spPr>
          <a:xfrm>
            <a:off x="4857752" y="328612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7</a:t>
            </a:r>
            <a:endParaRPr lang="zh-CN" altLang="en-US" sz="3200" dirty="0" smtClean="0"/>
          </a:p>
        </p:txBody>
      </p:sp>
      <p:sp>
        <p:nvSpPr>
          <p:cNvPr id="17" name="矩形 16"/>
          <p:cNvSpPr/>
          <p:nvPr/>
        </p:nvSpPr>
        <p:spPr>
          <a:xfrm>
            <a:off x="4857752" y="435769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45</a:t>
            </a:r>
            <a:endParaRPr lang="zh-CN" altLang="en-US" sz="3200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pic>
        <p:nvPicPr>
          <p:cNvPr id="13" name="图片 12" descr="11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042" y="5447351"/>
            <a:ext cx="1066800" cy="120967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857356" y="4071942"/>
            <a:ext cx="6205572" cy="1857388"/>
            <a:chOff x="1857356" y="4071942"/>
            <a:chExt cx="6205572" cy="1857388"/>
          </a:xfrm>
        </p:grpSpPr>
        <p:pic>
          <p:nvPicPr>
            <p:cNvPr id="11" name="图片 10" descr="11.gif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786578" y="4071942"/>
              <a:ext cx="1276350" cy="1571636"/>
            </a:xfrm>
            <a:prstGeom prst="rect">
              <a:avLst/>
            </a:prstGeom>
          </p:spPr>
        </p:pic>
        <p:sp>
          <p:nvSpPr>
            <p:cNvPr id="14" name="圆角矩形标注 13"/>
            <p:cNvSpPr/>
            <p:nvPr/>
          </p:nvSpPr>
          <p:spPr>
            <a:xfrm>
              <a:off x="1857356" y="4429132"/>
              <a:ext cx="4143404" cy="1500198"/>
            </a:xfrm>
            <a:prstGeom prst="wedgeRoundRectCallout">
              <a:avLst>
                <a:gd name="adj1" fmla="val 65340"/>
                <a:gd name="adj2" fmla="val -24938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在铺地砖之前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你觉得我们首先要了解什么？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9" name="rr121.jpg" descr="id:214751065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643042" y="714356"/>
            <a:ext cx="4756160" cy="3638558"/>
          </a:xfrm>
          <a:prstGeom prst="rect">
            <a:avLst/>
          </a:prstGeo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428860" y="285728"/>
            <a:ext cx="5357850" cy="6447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一共要用多少块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地砖？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14480" y="4286256"/>
            <a:ext cx="6705600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方法一：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6×3=18(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平方米）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        18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平方米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=1800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平方分米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en-US" altLang="zh-CN" sz="2800" u="sng" dirty="0">
                <a:latin typeface="华文楷体" pitchFamily="2" charset="-122"/>
                <a:ea typeface="华文楷体" pitchFamily="2" charset="-122"/>
              </a:rPr>
              <a:t>1800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 ÷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u="sng" dirty="0">
                <a:latin typeface="华文楷体" pitchFamily="2" charset="-122"/>
                <a:ea typeface="华文楷体" pitchFamily="2" charset="-122"/>
              </a:rPr>
              <a:t>3×3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=200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（块）</a:t>
            </a:r>
            <a:r>
              <a:rPr lang="en-US" altLang="zh-CN" sz="1400" dirty="0">
                <a:latin typeface="楷体_GB2312" pitchFamily="49" charset="-122"/>
                <a:ea typeface="楷体_GB2312" pitchFamily="49" charset="-122"/>
              </a:rPr>
              <a:t>       </a:t>
            </a:r>
          </a:p>
          <a:p>
            <a:endParaRPr lang="en-US" altLang="zh-CN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2292" name="Picture 2" descr="F:\人三课件\彩色教材\31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928670"/>
            <a:ext cx="678656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28992" y="1142984"/>
            <a:ext cx="24384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正方形地砖</a:t>
            </a:r>
            <a:r>
              <a:rPr lang="zh-CN" altLang="en-US" sz="2000" dirty="0">
                <a:latin typeface="华文楷体" pitchFamily="2" charset="-122"/>
                <a:ea typeface="华文楷体" pitchFamily="2" charset="-122"/>
              </a:rPr>
              <a:t>的边长是</a:t>
            </a:r>
            <a:r>
              <a:rPr lang="en-US" altLang="zh-CN" sz="2000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000" dirty="0">
                <a:latin typeface="华文楷体" pitchFamily="2" charset="-122"/>
                <a:ea typeface="华文楷体" pitchFamily="2" charset="-122"/>
              </a:rPr>
              <a:t>分米。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57620" y="2285992"/>
            <a:ext cx="22860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客厅的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长是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米，宽是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米。</a:t>
            </a:r>
          </a:p>
        </p:txBody>
      </p:sp>
      <p:grpSp>
        <p:nvGrpSpPr>
          <p:cNvPr id="2" name="组合 20"/>
          <p:cNvGrpSpPr/>
          <p:nvPr/>
        </p:nvGrpSpPr>
        <p:grpSpPr bwMode="auto">
          <a:xfrm>
            <a:off x="1714480" y="5572140"/>
            <a:ext cx="2209800" cy="688677"/>
            <a:chOff x="2133600" y="6020594"/>
            <a:chExt cx="2209800" cy="689615"/>
          </a:xfrm>
        </p:grpSpPr>
        <p:cxnSp>
          <p:nvCxnSpPr>
            <p:cNvPr id="12299" name="直接箭头连接符 13"/>
            <p:cNvCxnSpPr>
              <a:cxnSpLocks noChangeShapeType="1"/>
            </p:cNvCxnSpPr>
            <p:nvPr/>
          </p:nvCxnSpPr>
          <p:spPr bwMode="auto">
            <a:xfrm rot="5400000">
              <a:off x="3086100" y="6134100"/>
              <a:ext cx="228600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tailEnd type="arrow" w="med" len="med"/>
            </a:ln>
          </p:spPr>
        </p:cxnSp>
        <p:sp>
          <p:nvSpPr>
            <p:cNvPr id="19" name="TextBox 18"/>
            <p:cNvSpPr txBox="1"/>
            <p:nvPr/>
          </p:nvSpPr>
          <p:spPr>
            <a:xfrm>
              <a:off x="2133600" y="6247915"/>
              <a:ext cx="2209800" cy="4622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客厅占地面积</a:t>
              </a:r>
            </a:p>
          </p:txBody>
        </p:sp>
      </p:grpSp>
      <p:grpSp>
        <p:nvGrpSpPr>
          <p:cNvPr id="3" name="组合 21"/>
          <p:cNvGrpSpPr/>
          <p:nvPr/>
        </p:nvGrpSpPr>
        <p:grpSpPr bwMode="auto">
          <a:xfrm>
            <a:off x="3714744" y="5572140"/>
            <a:ext cx="1828800" cy="690265"/>
            <a:chOff x="4038600" y="6019800"/>
            <a:chExt cx="1828800" cy="690331"/>
          </a:xfrm>
        </p:grpSpPr>
        <p:cxnSp>
          <p:nvCxnSpPr>
            <p:cNvPr id="12297" name="直接箭头连接符 14"/>
            <p:cNvCxnSpPr>
              <a:cxnSpLocks noChangeShapeType="1"/>
            </p:cNvCxnSpPr>
            <p:nvPr/>
          </p:nvCxnSpPr>
          <p:spPr bwMode="auto">
            <a:xfrm rot="5400000">
              <a:off x="4685506" y="6133306"/>
              <a:ext cx="228600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tailEnd type="arrow" w="med" len="med"/>
            </a:ln>
          </p:spPr>
        </p:cxnSp>
        <p:sp>
          <p:nvSpPr>
            <p:cNvPr id="20" name="TextBox 19"/>
            <p:cNvSpPr txBox="1"/>
            <p:nvPr/>
          </p:nvSpPr>
          <p:spPr>
            <a:xfrm>
              <a:off x="4038600" y="6248422"/>
              <a:ext cx="1828800" cy="4617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地砖的面积</a:t>
              </a:r>
              <a:endParaRPr lang="en-US" altLang="zh-CN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00100" y="500042"/>
            <a:ext cx="857256" cy="4286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9" dur="5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25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25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3" dur="250" fill="hold">
                                          <p:stCondLst>
                                            <p:cond delay="7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0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2428860" y="285728"/>
            <a:ext cx="5357850" cy="6447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一共要用多少块</a:t>
            </a:r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地砖？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2292" name="Picture 2" descr="F:\人三课件\彩色教材\31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928670"/>
            <a:ext cx="6786562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28992" y="1142984"/>
            <a:ext cx="243840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000" dirty="0" smtClean="0">
                <a:latin typeface="华文楷体" pitchFamily="2" charset="-122"/>
                <a:ea typeface="华文楷体" pitchFamily="2" charset="-122"/>
              </a:rPr>
              <a:t>正方形地砖</a:t>
            </a:r>
            <a:r>
              <a:rPr lang="zh-CN" altLang="en-US" sz="2000" dirty="0">
                <a:latin typeface="华文楷体" pitchFamily="2" charset="-122"/>
                <a:ea typeface="华文楷体" pitchFamily="2" charset="-122"/>
              </a:rPr>
              <a:t>的边长是</a:t>
            </a:r>
            <a:r>
              <a:rPr lang="en-US" altLang="zh-CN" sz="2000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000" dirty="0">
                <a:latin typeface="华文楷体" pitchFamily="2" charset="-122"/>
                <a:ea typeface="华文楷体" pitchFamily="2" charset="-122"/>
              </a:rPr>
              <a:t>分米。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857620" y="2285992"/>
            <a:ext cx="2286000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客厅的</a:t>
            </a:r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长是</a:t>
            </a:r>
            <a:r>
              <a:rPr lang="en-US" altLang="zh-CN" sz="2400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米，宽是</a:t>
            </a:r>
            <a:r>
              <a:rPr lang="en-US" altLang="zh-CN" sz="2400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400" dirty="0">
                <a:latin typeface="华文楷体" pitchFamily="2" charset="-122"/>
                <a:ea typeface="华文楷体" pitchFamily="2" charset="-122"/>
              </a:rPr>
              <a:t>米。</a:t>
            </a:r>
          </a:p>
        </p:txBody>
      </p:sp>
      <p:sp>
        <p:nvSpPr>
          <p:cNvPr id="13" name="矩形 12"/>
          <p:cNvSpPr/>
          <p:nvPr/>
        </p:nvSpPr>
        <p:spPr>
          <a:xfrm>
            <a:off x="1000100" y="500042"/>
            <a:ext cx="857256" cy="42862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8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071538" y="4286256"/>
            <a:ext cx="7162800" cy="169277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方法二：  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=60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    3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=30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分米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          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u="sng" dirty="0">
                <a:latin typeface="华文楷体" pitchFamily="2" charset="-122"/>
                <a:ea typeface="华文楷体" pitchFamily="2" charset="-122"/>
              </a:rPr>
              <a:t>60÷3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u="sng" dirty="0">
                <a:latin typeface="华文楷体" pitchFamily="2" charset="-122"/>
                <a:ea typeface="华文楷体" pitchFamily="2" charset="-122"/>
              </a:rPr>
              <a:t>30÷3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=200 (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块）</a:t>
            </a:r>
            <a:endParaRPr lang="en-US" altLang="zh-CN" sz="2800" dirty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dirty="0">
              <a:latin typeface="楷体_GB2312" pitchFamily="49" charset="-122"/>
              <a:ea typeface="楷体_GB2312" pitchFamily="49" charset="-122"/>
            </a:endParaRPr>
          </a:p>
          <a:p>
            <a:endParaRPr lang="en-US" altLang="zh-CN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928794" y="5786454"/>
            <a:ext cx="4572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答：一共要用</a:t>
            </a:r>
            <a:r>
              <a:rPr lang="en-US" altLang="zh-CN" sz="2800" dirty="0">
                <a:latin typeface="华文楷体" pitchFamily="2" charset="-122"/>
                <a:ea typeface="华文楷体" pitchFamily="2" charset="-122"/>
              </a:rPr>
              <a:t>200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块地砖。</a:t>
            </a:r>
          </a:p>
        </p:txBody>
      </p:sp>
      <p:grpSp>
        <p:nvGrpSpPr>
          <p:cNvPr id="16" name="组合 7"/>
          <p:cNvGrpSpPr/>
          <p:nvPr/>
        </p:nvGrpSpPr>
        <p:grpSpPr bwMode="auto">
          <a:xfrm>
            <a:off x="2071670" y="5143512"/>
            <a:ext cx="1747854" cy="675976"/>
            <a:chOff x="1928794" y="6020597"/>
            <a:chExt cx="1747854" cy="675187"/>
          </a:xfrm>
        </p:grpSpPr>
        <p:cxnSp>
          <p:nvCxnSpPr>
            <p:cNvPr id="17" name="直接箭头连接符 12"/>
            <p:cNvCxnSpPr>
              <a:cxnSpLocks noChangeShapeType="1"/>
            </p:cNvCxnSpPr>
            <p:nvPr/>
          </p:nvCxnSpPr>
          <p:spPr bwMode="auto">
            <a:xfrm rot="5400000">
              <a:off x="2672544" y="6134103"/>
              <a:ext cx="228600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tailEnd type="arrow" w="med" len="med"/>
            </a:ln>
          </p:spPr>
        </p:cxnSp>
        <p:sp>
          <p:nvSpPr>
            <p:cNvPr id="18" name="TextBox 17"/>
            <p:cNvSpPr txBox="1"/>
            <p:nvPr/>
          </p:nvSpPr>
          <p:spPr>
            <a:xfrm>
              <a:off x="1928794" y="6234658"/>
              <a:ext cx="1747854" cy="4611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一排地砖数</a:t>
              </a:r>
            </a:p>
          </p:txBody>
        </p:sp>
      </p:grpSp>
      <p:grpSp>
        <p:nvGrpSpPr>
          <p:cNvPr id="21" name="组合 14"/>
          <p:cNvGrpSpPr/>
          <p:nvPr/>
        </p:nvGrpSpPr>
        <p:grpSpPr bwMode="auto">
          <a:xfrm>
            <a:off x="4500562" y="5143512"/>
            <a:ext cx="1143000" cy="690265"/>
            <a:chOff x="2819400" y="6020594"/>
            <a:chExt cx="1143000" cy="689459"/>
          </a:xfrm>
        </p:grpSpPr>
        <p:cxnSp>
          <p:nvCxnSpPr>
            <p:cNvPr id="22" name="直接箭头连接符 15"/>
            <p:cNvCxnSpPr>
              <a:cxnSpLocks noChangeShapeType="1"/>
            </p:cNvCxnSpPr>
            <p:nvPr/>
          </p:nvCxnSpPr>
          <p:spPr bwMode="auto">
            <a:xfrm rot="5400000">
              <a:off x="3086100" y="6134100"/>
              <a:ext cx="228600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tailEnd type="arrow" w="med" len="med"/>
            </a:ln>
          </p:spPr>
        </p:cxnSp>
        <p:sp>
          <p:nvSpPr>
            <p:cNvPr id="23" name="TextBox 22"/>
            <p:cNvSpPr txBox="1"/>
            <p:nvPr/>
          </p:nvSpPr>
          <p:spPr>
            <a:xfrm>
              <a:off x="2819400" y="6248927"/>
              <a:ext cx="1143000" cy="46112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排数</a:t>
              </a:r>
            </a:p>
          </p:txBody>
        </p:sp>
      </p:grp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横卷形 64"/>
          <p:cNvSpPr/>
          <p:nvPr/>
        </p:nvSpPr>
        <p:spPr>
          <a:xfrm>
            <a:off x="928662" y="500042"/>
            <a:ext cx="1857388" cy="714380"/>
          </a:xfrm>
          <a:prstGeom prst="horizontalScroll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巩固练习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43240" y="571480"/>
            <a:ext cx="3852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24" y="1571612"/>
            <a:ext cx="77153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accent4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陈俊家的厨房地面长</a:t>
            </a:r>
            <a:r>
              <a:rPr lang="en-US" altLang="zh-CN" sz="3200" dirty="0" smtClean="0">
                <a:solidFill>
                  <a:schemeClr val="accent4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accent4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米、宽</a:t>
            </a:r>
            <a:r>
              <a:rPr lang="en-US" altLang="zh-CN" sz="3200" dirty="0" smtClean="0">
                <a:solidFill>
                  <a:schemeClr val="accent4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accent4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米。用面积是</a:t>
            </a:r>
            <a:r>
              <a:rPr lang="en-US" altLang="zh-CN" sz="3200" dirty="0" smtClean="0">
                <a:solidFill>
                  <a:schemeClr val="accent4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solidFill>
                  <a:schemeClr val="accent4">
                    <a:lumMod val="75000"/>
                  </a:schemeClr>
                </a:solidFill>
                <a:latin typeface="华文楷体" pitchFamily="2" charset="-122"/>
                <a:ea typeface="华文楷体" pitchFamily="2" charset="-122"/>
              </a:rPr>
              <a:t>平方分米的正方形地砖铺厨房地面，需要多少块？</a:t>
            </a:r>
            <a:endParaRPr lang="zh-CN" altLang="en-US" sz="3200" dirty="0">
              <a:solidFill>
                <a:schemeClr val="accent4">
                  <a:lumMod val="75000"/>
                </a:schemeClr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2143108" y="3143248"/>
            <a:ext cx="4643470" cy="2714644"/>
            <a:chOff x="2714612" y="3143248"/>
            <a:chExt cx="4643470" cy="2714644"/>
          </a:xfrm>
        </p:grpSpPr>
        <p:sp>
          <p:nvSpPr>
            <p:cNvPr id="16" name="竖卷形 15"/>
            <p:cNvSpPr/>
            <p:nvPr/>
          </p:nvSpPr>
          <p:spPr>
            <a:xfrm>
              <a:off x="2714612" y="3143248"/>
              <a:ext cx="4357718" cy="2714644"/>
            </a:xfrm>
            <a:prstGeom prst="verticalScroll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en-US" altLang="zh-CN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endParaRPr lang="zh-CN" altLang="en-US" dirty="0" smtClean="0">
                <a:solidFill>
                  <a:schemeClr val="tx1"/>
                </a:solidFill>
              </a:endParaRPr>
            </a:p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3143240" y="3429000"/>
              <a:ext cx="4214842" cy="2380608"/>
              <a:chOff x="3143240" y="3429000"/>
              <a:chExt cx="4214842" cy="238060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571868" y="3429000"/>
                <a:ext cx="293702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 smtClean="0">
                    <a:latin typeface="华文楷体" pitchFamily="2" charset="-122"/>
                    <a:ea typeface="华文楷体" pitchFamily="2" charset="-122"/>
                  </a:rPr>
                  <a:t>3×2=6(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平方米</a:t>
                </a:r>
                <a:r>
                  <a:rPr lang="en-US" sz="2800" dirty="0" smtClean="0">
                    <a:latin typeface="华文楷体" pitchFamily="2" charset="-122"/>
                    <a:ea typeface="华文楷体" pitchFamily="2" charset="-122"/>
                  </a:rPr>
                  <a:t>)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　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143240" y="4000504"/>
                <a:ext cx="421484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dirty="0" smtClean="0">
                    <a:latin typeface="华文楷体" pitchFamily="2" charset="-122"/>
                    <a:ea typeface="华文楷体" pitchFamily="2" charset="-122"/>
                  </a:rPr>
                  <a:t>6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平方米</a:t>
                </a:r>
                <a:r>
                  <a:rPr lang="en-US" sz="2800" dirty="0" smtClean="0">
                    <a:latin typeface="华文楷体" pitchFamily="2" charset="-122"/>
                    <a:ea typeface="华文楷体" pitchFamily="2" charset="-122"/>
                  </a:rPr>
                  <a:t>=600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平方分米</a:t>
                </a: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714744" y="4643446"/>
                <a:ext cx="2523448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:r>
                  <a:rPr lang="en-US" altLang="en-US" sz="2800" dirty="0" smtClean="0">
                    <a:latin typeface="华文楷体" pitchFamily="2" charset="-122"/>
                    <a:ea typeface="华文楷体" pitchFamily="2" charset="-122"/>
                  </a:rPr>
                  <a:t>600÷4=150(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块</a:t>
                </a:r>
                <a:r>
                  <a:rPr lang="en-US" altLang="en-US" sz="2800" dirty="0" smtClean="0">
                    <a:latin typeface="华文楷体" pitchFamily="2" charset="-122"/>
                    <a:ea typeface="华文楷体" pitchFamily="2" charset="-122"/>
                  </a:rPr>
                  <a:t>)</a:t>
                </a:r>
                <a:endParaRPr lang="zh-CN" altLang="en-US" sz="2800" dirty="0" smtClean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714744" y="5286388"/>
                <a:ext cx="278608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答：需要</a:t>
                </a:r>
                <a:r>
                  <a:rPr lang="en-US" altLang="zh-CN" sz="2800" dirty="0" smtClean="0">
                    <a:latin typeface="华文楷体" pitchFamily="2" charset="-122"/>
                    <a:ea typeface="华文楷体" pitchFamily="2" charset="-122"/>
                  </a:rPr>
                  <a:t>150</a:t>
                </a:r>
                <a:r>
                  <a:rPr lang="zh-CN" altLang="en-US" sz="2800" dirty="0" smtClean="0">
                    <a:latin typeface="华文楷体" pitchFamily="2" charset="-122"/>
                    <a:ea typeface="华文楷体" pitchFamily="2" charset="-122"/>
                  </a:rPr>
                  <a:t>块。</a:t>
                </a:r>
              </a:p>
            </p:txBody>
          </p:sp>
        </p:grpSp>
      </p:grpSp>
      <p:pic>
        <p:nvPicPr>
          <p:cNvPr id="1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15016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73810" y="6072206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928662" y="642918"/>
            <a:ext cx="50321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一条小路长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米。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57290" y="1357298"/>
            <a:ext cx="7019890" cy="2838462"/>
            <a:chOff x="1357290" y="1357298"/>
            <a:chExt cx="7019890" cy="2838462"/>
          </a:xfrm>
        </p:grpSpPr>
        <p:pic>
          <p:nvPicPr>
            <p:cNvPr id="18" name="图片 17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428728" y="1357298"/>
              <a:ext cx="6948452" cy="2838462"/>
            </a:xfrm>
            <a:prstGeom prst="rect">
              <a:avLst/>
            </a:prstGeom>
          </p:spPr>
        </p:pic>
        <p:sp>
          <p:nvSpPr>
            <p:cNvPr id="19" name="圆角矩形标注 18"/>
            <p:cNvSpPr/>
            <p:nvPr/>
          </p:nvSpPr>
          <p:spPr>
            <a:xfrm>
              <a:off x="1357290" y="1357298"/>
              <a:ext cx="5143536" cy="1285884"/>
            </a:xfrm>
            <a:prstGeom prst="wedgeRoundRectCallout">
              <a:avLst>
                <a:gd name="adj1" fmla="val 56599"/>
                <a:gd name="adj2" fmla="val 75707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用边长是</a:t>
              </a:r>
              <a:r>
                <a:rPr lang="en-US" altLang="zh-CN" sz="2800" dirty="0" smtClean="0">
                  <a:latin typeface="华文楷体" pitchFamily="2" charset="-122"/>
                  <a:ea typeface="华文楷体" pitchFamily="2" charset="-122"/>
                </a:rPr>
                <a:t>2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分米的方砖铺这条小路，至少需要多少块方砖？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857356" y="5572140"/>
            <a:ext cx="5000660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答：至少需要</a:t>
            </a:r>
            <a:r>
              <a:rPr lang="en-US" altLang="zh-CN" sz="3200" dirty="0" smtClean="0">
                <a:latin typeface="宋体" panose="02010600030101010101" pitchFamily="2" charset="-122"/>
              </a:rPr>
              <a:t>1800</a:t>
            </a:r>
            <a:r>
              <a:rPr lang="zh-CN" altLang="en-US" sz="3200" dirty="0" smtClean="0">
                <a:latin typeface="宋体" panose="02010600030101010101" pitchFamily="2" charset="-122"/>
              </a:rPr>
              <a:t>块方砖。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28794" y="3000372"/>
            <a:ext cx="38988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24×3=72(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57356" y="3714752"/>
            <a:ext cx="45005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72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latin typeface="宋体" panose="02010600030101010101" pitchFamily="2" charset="-122"/>
              </a:rPr>
              <a:t>=7200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28794" y="4357694"/>
            <a:ext cx="37607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2×2=4(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928794" y="5000636"/>
            <a:ext cx="41306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7200÷4=1800(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块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宋体" panose="02010600030101010101" pitchFamily="2" charset="-122"/>
              </a:rPr>
              <a:t>　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14414" y="571480"/>
            <a:ext cx="7143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2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一个长方形的游泳池长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池底全部铺上面积为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平方分米的方砖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,2000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块方砖够吗？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00232" y="5715016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答</a:t>
            </a:r>
            <a:r>
              <a:rPr lang="en-US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:2000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块方砖够。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928794" y="3071810"/>
            <a:ext cx="48276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15×12=180(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)</a:t>
            </a:r>
            <a:endParaRPr lang="zh-CN" altLang="en-US" sz="3200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28794" y="4000504"/>
            <a:ext cx="57864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180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=18000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平方分米　</a:t>
            </a:r>
          </a:p>
        </p:txBody>
      </p:sp>
      <p:sp>
        <p:nvSpPr>
          <p:cNvPr id="16" name="矩形 15"/>
          <p:cNvSpPr/>
          <p:nvPr/>
        </p:nvSpPr>
        <p:spPr>
          <a:xfrm>
            <a:off x="2000232" y="4857760"/>
            <a:ext cx="41259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18000÷9=2000(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块</a:t>
            </a:r>
            <a:r>
              <a:rPr lang="en-US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solidFill>
                  <a:srgbClr val="0070C0"/>
                </a:solidFill>
                <a:latin typeface="宋体" panose="02010600030101010101" pitchFamily="2" charset="-122"/>
              </a:rPr>
              <a:t>　</a:t>
            </a:r>
          </a:p>
        </p:txBody>
      </p:sp>
      <p:pic>
        <p:nvPicPr>
          <p:cNvPr id="22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8072" y="5910286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5959496" y="6267474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1369</Words>
  <Application>WPS 演示</Application>
  <PresentationFormat>全屏显示(4:3)</PresentationFormat>
  <Paragraphs>213</Paragraphs>
  <Slides>24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人教版数学三年级下册第5单元</dc:title>
  <dc:creator>吉林梓翰教育图书有限公司</dc:creator>
  <cp:lastModifiedBy>lenovop</cp:lastModifiedBy>
  <cp:revision>1561</cp:revision>
  <dcterms:created xsi:type="dcterms:W3CDTF">2015-11-21T07:20:00Z</dcterms:created>
  <dcterms:modified xsi:type="dcterms:W3CDTF">2021-11-01T03:14:14Z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